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2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8BDF66F-BCB0-45AA-B8DA-D31935BF957D}">
          <p14:sldIdLst>
            <p14:sldId id="256"/>
            <p14:sldId id="257"/>
            <p14:sldId id="258"/>
            <p14:sldId id="259"/>
            <p14:sldId id="260"/>
            <p14:sldId id="264"/>
            <p14:sldId id="263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21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D5FA-21C1-46ED-96AE-18FCEE1EF44F}" type="datetimeFigureOut">
              <a:rPr lang="es-CL" smtClean="0"/>
              <a:t>26-05-2014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7362-EFE9-4520-B50C-A6EDD8B2F3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8636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D5FA-21C1-46ED-96AE-18FCEE1EF44F}" type="datetimeFigureOut">
              <a:rPr lang="es-CL" smtClean="0"/>
              <a:t>26-05-2014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7362-EFE9-4520-B50C-A6EDD8B2F3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366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D5FA-21C1-46ED-96AE-18FCEE1EF44F}" type="datetimeFigureOut">
              <a:rPr lang="es-CL" smtClean="0"/>
              <a:t>26-05-2014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7362-EFE9-4520-B50C-A6EDD8B2F3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3709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D5FA-21C1-46ED-96AE-18FCEE1EF44F}" type="datetimeFigureOut">
              <a:rPr lang="es-CL" smtClean="0"/>
              <a:t>26-05-2014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7362-EFE9-4520-B50C-A6EDD8B2F3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997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D5FA-21C1-46ED-96AE-18FCEE1EF44F}" type="datetimeFigureOut">
              <a:rPr lang="es-CL" smtClean="0"/>
              <a:t>26-05-2014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7362-EFE9-4520-B50C-A6EDD8B2F3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8414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D5FA-21C1-46ED-96AE-18FCEE1EF44F}" type="datetimeFigureOut">
              <a:rPr lang="es-CL" smtClean="0"/>
              <a:t>26-05-2014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7362-EFE9-4520-B50C-A6EDD8B2F3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0671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D5FA-21C1-46ED-96AE-18FCEE1EF44F}" type="datetimeFigureOut">
              <a:rPr lang="es-CL" smtClean="0"/>
              <a:t>26-05-2014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7362-EFE9-4520-B50C-A6EDD8B2F3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846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D5FA-21C1-46ED-96AE-18FCEE1EF44F}" type="datetimeFigureOut">
              <a:rPr lang="es-CL" smtClean="0"/>
              <a:t>26-05-2014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7362-EFE9-4520-B50C-A6EDD8B2F3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2212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D5FA-21C1-46ED-96AE-18FCEE1EF44F}" type="datetimeFigureOut">
              <a:rPr lang="es-CL" smtClean="0"/>
              <a:t>26-05-2014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7362-EFE9-4520-B50C-A6EDD8B2F3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6084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D5FA-21C1-46ED-96AE-18FCEE1EF44F}" type="datetimeFigureOut">
              <a:rPr lang="es-CL" smtClean="0"/>
              <a:t>26-05-2014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7362-EFE9-4520-B50C-A6EDD8B2F3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72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D5FA-21C1-46ED-96AE-18FCEE1EF44F}" type="datetimeFigureOut">
              <a:rPr lang="es-CL" smtClean="0"/>
              <a:t>26-05-2014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7362-EFE9-4520-B50C-A6EDD8B2F3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102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>
                <a:alpha val="0"/>
              </a:srgbClr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4D5FA-21C1-46ED-96AE-18FCEE1EF44F}" type="datetimeFigureOut">
              <a:rPr lang="es-CL" smtClean="0"/>
              <a:t>26-05-2014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77362-EFE9-4520-B50C-A6EDD8B2F3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5577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l/search?q=imagenes+calameo&amp;es_sm=93&amp;source=lnms&amp;tbm=isch&amp;sa=X&amp;ei=-8VWU76EEuHQsQSg84CwDg&amp;ved=0CAgQ_AUoAQ&amp;biw=2133&amp;bih=1013&amp;dpr=0.9" TargetMode="External"/><Relationship Id="rId2" Type="http://schemas.openxmlformats.org/officeDocument/2006/relationships/hyperlink" Target="https://www.google.cl/search?q=ubb+logo&amp;tbm=isch&amp;tbo=u&amp;source=univ&amp;sa=X&amp;ei=dgJVU6KGOs_gsASR9oLQCg&amp;sqi=2&amp;ved=0CCgQsAQ&amp;biw=1920&amp;bih=93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ogle.cl/search?q=imagen+de+una+tablet+con+un+signo+de+pregunta%7d&amp;es_sm=93&amp;tbm=isch&amp;tbo=u&amp;source=univ&amp;sa=X&amp;ei=EslWU4frBqm3sASW-4GgCA&amp;ved=0CCoQsAQ&amp;biw=2133&amp;bih=1013&amp;dpr=0.9" TargetMode="External"/><Relationship Id="rId4" Type="http://schemas.openxmlformats.org/officeDocument/2006/relationships/hyperlink" Target="http://es.tiching.com/vook-crear-libros-digitales/recurso-educativo/105895?utm_source=BlogTiching&amp;utm_medium=referral&amp;utm_content=105895&amp;utm_campaign=c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368152"/>
          </a:xfrm>
        </p:spPr>
        <p:txBody>
          <a:bodyPr>
            <a:normAutofit/>
          </a:bodyPr>
          <a:lstStyle/>
          <a:p>
            <a:r>
              <a:rPr lang="es-CL" sz="6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LIBROS ELECTRÓNICOS</a:t>
            </a:r>
            <a:endParaRPr lang="es-CL" sz="60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79912" y="4869160"/>
            <a:ext cx="4824536" cy="1512168"/>
          </a:xfrm>
        </p:spPr>
        <p:txBody>
          <a:bodyPr>
            <a:noAutofit/>
          </a:bodyPr>
          <a:lstStyle/>
          <a:p>
            <a:pPr algn="l"/>
            <a:r>
              <a:rPr lang="es-CL" sz="2000" b="1" dirty="0" smtClean="0">
                <a:solidFill>
                  <a:schemeClr val="bg1">
                    <a:lumMod val="95000"/>
                  </a:schemeClr>
                </a:solidFill>
                <a:latin typeface="Bell MT" panose="02020503060305020303" pitchFamily="18" charset="0"/>
                <a:cs typeface="Aparajita" panose="020B0604020202020204" pitchFamily="34" charset="0"/>
              </a:rPr>
              <a:t>Nombre:</a:t>
            </a:r>
            <a:r>
              <a:rPr lang="es-CL" sz="2000" dirty="0" smtClean="0">
                <a:solidFill>
                  <a:schemeClr val="bg1">
                    <a:lumMod val="95000"/>
                  </a:schemeClr>
                </a:solidFill>
                <a:latin typeface="Bell MT" panose="02020503060305020303" pitchFamily="18" charset="0"/>
                <a:cs typeface="Aparajita" panose="020B0604020202020204" pitchFamily="34" charset="0"/>
              </a:rPr>
              <a:t> Javiera Retamal y Fernanda Mora.</a:t>
            </a:r>
          </a:p>
          <a:p>
            <a:pPr algn="l"/>
            <a:r>
              <a:rPr lang="es-CL" sz="2000" dirty="0" smtClean="0">
                <a:solidFill>
                  <a:schemeClr val="bg1">
                    <a:lumMod val="95000"/>
                  </a:schemeClr>
                </a:solidFill>
                <a:latin typeface="Bell MT" panose="02020503060305020303" pitchFamily="18" charset="0"/>
                <a:cs typeface="Aparajita" panose="020B0604020202020204" pitchFamily="34" charset="0"/>
              </a:rPr>
              <a:t> </a:t>
            </a:r>
            <a:r>
              <a:rPr lang="es-CL" sz="2000" b="1" dirty="0" smtClean="0">
                <a:solidFill>
                  <a:schemeClr val="bg1">
                    <a:lumMod val="95000"/>
                  </a:schemeClr>
                </a:solidFill>
                <a:latin typeface="Bell MT" panose="02020503060305020303" pitchFamily="18" charset="0"/>
                <a:cs typeface="Aparajita" panose="020B0604020202020204" pitchFamily="34" charset="0"/>
              </a:rPr>
              <a:t>Asignatura: </a:t>
            </a:r>
            <a:r>
              <a:rPr lang="es-CL" sz="2000" dirty="0" smtClean="0">
                <a:solidFill>
                  <a:schemeClr val="bg1">
                    <a:lumMod val="95000"/>
                  </a:schemeClr>
                </a:solidFill>
                <a:latin typeface="Bell MT" panose="02020503060305020303" pitchFamily="18" charset="0"/>
                <a:cs typeface="Aparajita" panose="020B0604020202020204" pitchFamily="34" charset="0"/>
              </a:rPr>
              <a:t>Tecnología y aprendizaje.</a:t>
            </a:r>
          </a:p>
          <a:p>
            <a:pPr algn="l"/>
            <a:r>
              <a:rPr lang="es-CL" sz="2000" dirty="0" smtClean="0">
                <a:solidFill>
                  <a:schemeClr val="bg1">
                    <a:lumMod val="95000"/>
                  </a:schemeClr>
                </a:solidFill>
                <a:latin typeface="Bell MT" panose="02020503060305020303" pitchFamily="18" charset="0"/>
                <a:cs typeface="Aparajita" panose="020B0604020202020204" pitchFamily="34" charset="0"/>
              </a:rPr>
              <a:t> </a:t>
            </a:r>
            <a:r>
              <a:rPr lang="es-CL" sz="2000" b="1" dirty="0" smtClean="0">
                <a:solidFill>
                  <a:schemeClr val="bg1">
                    <a:lumMod val="95000"/>
                  </a:schemeClr>
                </a:solidFill>
                <a:latin typeface="Bell MT" panose="02020503060305020303" pitchFamily="18" charset="0"/>
                <a:cs typeface="Aparajita" panose="020B0604020202020204" pitchFamily="34" charset="0"/>
              </a:rPr>
              <a:t>Carrera:</a:t>
            </a:r>
            <a:r>
              <a:rPr lang="es-CL" sz="2000" dirty="0" smtClean="0">
                <a:solidFill>
                  <a:schemeClr val="bg1">
                    <a:lumMod val="95000"/>
                  </a:schemeClr>
                </a:solidFill>
                <a:latin typeface="Bell MT" panose="02020503060305020303" pitchFamily="18" charset="0"/>
                <a:cs typeface="Aparajita" panose="020B0604020202020204" pitchFamily="34" charset="0"/>
              </a:rPr>
              <a:t> Pedagogía en Castellano y Comunicación.</a:t>
            </a:r>
          </a:p>
          <a:p>
            <a:pPr algn="l"/>
            <a:r>
              <a:rPr lang="es-CL" sz="2000" b="1" dirty="0" smtClean="0">
                <a:solidFill>
                  <a:schemeClr val="bg1">
                    <a:lumMod val="95000"/>
                  </a:schemeClr>
                </a:solidFill>
                <a:latin typeface="Bell MT" panose="02020503060305020303" pitchFamily="18" charset="0"/>
                <a:cs typeface="Aparajita" panose="020B0604020202020204" pitchFamily="34" charset="0"/>
              </a:rPr>
              <a:t>Profesora:</a:t>
            </a:r>
            <a:r>
              <a:rPr lang="es-CL" sz="2000" dirty="0" smtClean="0">
                <a:solidFill>
                  <a:schemeClr val="bg1">
                    <a:lumMod val="95000"/>
                  </a:schemeClr>
                </a:solidFill>
                <a:latin typeface="Bell MT" panose="02020503060305020303" pitchFamily="18" charset="0"/>
                <a:cs typeface="Aparajita" panose="020B0604020202020204" pitchFamily="34" charset="0"/>
              </a:rPr>
              <a:t> Dra. Nancy Castillo Valenzuela.</a:t>
            </a:r>
            <a:endParaRPr lang="es-CL" sz="2000" dirty="0">
              <a:solidFill>
                <a:schemeClr val="bg1">
                  <a:lumMod val="95000"/>
                </a:schemeClr>
              </a:solidFill>
              <a:latin typeface="Bell MT" panose="02020503060305020303" pitchFamily="18" charset="0"/>
              <a:cs typeface="Aparajita" panose="020B0604020202020204" pitchFamily="34" charset="0"/>
            </a:endParaRPr>
          </a:p>
        </p:txBody>
      </p:sp>
      <p:pic>
        <p:nvPicPr>
          <p:cNvPr id="1026" name="Picture 2" descr="E:\logosimbologi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9"/>
            <a:ext cx="936104" cy="140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16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>
                <a:solidFill>
                  <a:schemeClr val="bg1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¿ Que es un libro electrónico?</a:t>
            </a:r>
            <a:endParaRPr lang="es-CL" b="1" dirty="0">
              <a:solidFill>
                <a:schemeClr val="bg1"/>
              </a:solidFill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844823"/>
            <a:ext cx="4824536" cy="4645849"/>
          </a:xfrm>
          <a:prstGeom prst="ellipse">
            <a:avLst/>
          </a:prstGeom>
          <a:ln>
            <a:noFill/>
          </a:ln>
          <a:effectLst>
            <a:reflection blurRad="6350" stA="50000" endA="300" endPos="55500" dist="101600" dir="5400000" sy="-100000" algn="bl" rotWithShape="0"/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8972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 smtClean="0">
                <a:solidFill>
                  <a:schemeClr val="bg1"/>
                </a:solidFill>
                <a:latin typeface="+mn-lt"/>
              </a:rPr>
              <a:t>Herramientas para crear libros electrónicos</a:t>
            </a:r>
            <a:endParaRPr lang="es-CL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44824"/>
            <a:ext cx="2365106" cy="792088"/>
          </a:xfrm>
        </p:spPr>
      </p:pic>
      <p:pic>
        <p:nvPicPr>
          <p:cNvPr id="1026" name="Picture 2" descr="E:\descarg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00808"/>
            <a:ext cx="25527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E:\kindel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861048"/>
            <a:ext cx="2981325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:\tichin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437112"/>
            <a:ext cx="3543300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36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>
                <a:solidFill>
                  <a:schemeClr val="bg1"/>
                </a:solidFill>
                <a:latin typeface="+mn-lt"/>
              </a:rPr>
              <a:t>¿ Como creo un libro electrónico ?</a:t>
            </a:r>
            <a:endParaRPr lang="es-CL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628800"/>
            <a:ext cx="5797394" cy="4248472"/>
          </a:xfrm>
        </p:spPr>
      </p:pic>
      <p:sp>
        <p:nvSpPr>
          <p:cNvPr id="5" name="4 Rectángulo"/>
          <p:cNvSpPr/>
          <p:nvPr/>
        </p:nvSpPr>
        <p:spPr>
          <a:xfrm>
            <a:off x="2483768" y="2492896"/>
            <a:ext cx="3672408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10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3970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5400" b="1" dirty="0" smtClean="0">
                <a:solidFill>
                  <a:schemeClr val="bg1"/>
                </a:solidFill>
              </a:rPr>
              <a:t>PASOS</a:t>
            </a:r>
            <a:endParaRPr lang="es-CL" sz="5400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bg1">
                    <a:lumMod val="95000"/>
                  </a:schemeClr>
                </a:solidFill>
                <a:latin typeface="Bell MT" panose="02020503060305020303" pitchFamily="18" charset="0"/>
              </a:rPr>
              <a:t>Crear una cuenta.</a:t>
            </a:r>
          </a:p>
          <a:p>
            <a:r>
              <a:rPr lang="es-CL" dirty="0" smtClean="0">
                <a:solidFill>
                  <a:schemeClr val="bg1">
                    <a:lumMod val="95000"/>
                  </a:schemeClr>
                </a:solidFill>
                <a:latin typeface="Bell MT" panose="02020503060305020303" pitchFamily="18" charset="0"/>
              </a:rPr>
              <a:t>Ingresar.</a:t>
            </a:r>
          </a:p>
          <a:p>
            <a:r>
              <a:rPr lang="es-CL" dirty="0" smtClean="0">
                <a:solidFill>
                  <a:schemeClr val="bg1">
                    <a:lumMod val="95000"/>
                  </a:schemeClr>
                </a:solidFill>
                <a:latin typeface="Bell MT" panose="02020503060305020303" pitchFamily="18" charset="0"/>
              </a:rPr>
              <a:t>Elegir los parámetros.</a:t>
            </a:r>
          </a:p>
          <a:p>
            <a:r>
              <a:rPr lang="es-CL" dirty="0" smtClean="0">
                <a:solidFill>
                  <a:schemeClr val="bg1">
                    <a:lumMod val="95000"/>
                  </a:schemeClr>
                </a:solidFill>
                <a:latin typeface="Bell MT" panose="02020503060305020303" pitchFamily="18" charset="0"/>
              </a:rPr>
              <a:t>Escribir el texto.</a:t>
            </a:r>
          </a:p>
          <a:p>
            <a:r>
              <a:rPr lang="es-CL" dirty="0" smtClean="0">
                <a:solidFill>
                  <a:schemeClr val="bg1">
                    <a:lumMod val="95000"/>
                  </a:schemeClr>
                </a:solidFill>
                <a:latin typeface="Bell MT" panose="02020503060305020303" pitchFamily="18" charset="0"/>
              </a:rPr>
              <a:t>Procesarlo para la publicación.</a:t>
            </a:r>
          </a:p>
          <a:p>
            <a:endParaRPr lang="es-CL" dirty="0">
              <a:solidFill>
                <a:schemeClr val="bg1">
                  <a:lumMod val="95000"/>
                </a:schemeClr>
              </a:solidFill>
              <a:latin typeface="Bell MT" panose="02020503060305020303" pitchFamily="18" charset="0"/>
            </a:endParaRPr>
          </a:p>
        </p:txBody>
      </p:sp>
      <p:pic>
        <p:nvPicPr>
          <p:cNvPr id="2050" name="Picture 2" descr="E: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581128"/>
            <a:ext cx="3627487" cy="2175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85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>
                <a:solidFill>
                  <a:schemeClr val="bg1"/>
                </a:solidFill>
              </a:rPr>
              <a:t>Textos Escolares </a:t>
            </a:r>
            <a:r>
              <a:rPr lang="es-CL" b="1" dirty="0">
                <a:solidFill>
                  <a:schemeClr val="bg1"/>
                </a:solidFill>
              </a:rPr>
              <a:t>D</a:t>
            </a:r>
            <a:r>
              <a:rPr lang="es-CL" b="1" dirty="0" smtClean="0">
                <a:solidFill>
                  <a:schemeClr val="bg1"/>
                </a:solidFill>
              </a:rPr>
              <a:t>igitales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http://www.enlaces.cl/index.php?t=81&amp;i=2&amp;cc=2357&amp;tm=2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573016"/>
            <a:ext cx="4464496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112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bg1"/>
                </a:solidFill>
              </a:rPr>
              <a:t>Conclusión</a:t>
            </a:r>
            <a:endParaRPr lang="es-CL" dirty="0">
              <a:solidFill>
                <a:schemeClr val="bg1"/>
              </a:solidFill>
            </a:endParaRP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365104"/>
            <a:ext cx="4176464" cy="2341559"/>
          </a:xfrm>
        </p:spPr>
      </p:pic>
      <p:sp>
        <p:nvSpPr>
          <p:cNvPr id="3" name="2 CuadroTexto"/>
          <p:cNvSpPr txBox="1"/>
          <p:nvPr/>
        </p:nvSpPr>
        <p:spPr>
          <a:xfrm>
            <a:off x="827584" y="1628800"/>
            <a:ext cx="75608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>
                <a:solidFill>
                  <a:schemeClr val="bg1"/>
                </a:solidFill>
              </a:rPr>
              <a:t>Los libros electrónicos son un beneficio y apoyo para los lectores y los creadores de ellos,  ya que es un ahorro monetario, evita la tala innecesaria de arboles, y es de fácil acceso. </a:t>
            </a:r>
            <a:endParaRPr lang="es-C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40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>
                <a:solidFill>
                  <a:schemeClr val="bg1"/>
                </a:solidFill>
                <a:latin typeface="+mn-lt"/>
              </a:rPr>
              <a:t>Bibliografía </a:t>
            </a:r>
            <a:endParaRPr lang="es-CL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6" cy="5184576"/>
          </a:xfrm>
          <a:gradFill>
            <a:gsLst>
              <a:gs pos="95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es-CL" sz="1600" dirty="0" smtClean="0"/>
              <a:t>Imagen libro electrónico (diapositiva n°2) recuperado desde </a:t>
            </a:r>
            <a:r>
              <a:rPr lang="es-ES" sz="1200" u="sng" dirty="0" smtClean="0">
                <a:hlinkClick r:id="rId2"/>
              </a:rPr>
              <a:t>https</a:t>
            </a:r>
            <a:r>
              <a:rPr lang="es-ES" sz="1200" u="sng" dirty="0">
                <a:hlinkClick r:id="rId2"/>
              </a:rPr>
              <a:t>://www.google.cl/search?q=ubb+logo&amp;tbm=isch&amp;tbo=u&amp;source=univ&amp;sa=X&amp;ei=dgJVU6KGOs_gsASR9oLQCg&amp;sqi=2&amp;ved=      </a:t>
            </a:r>
            <a:r>
              <a:rPr lang="es-ES" sz="1200" u="sng" dirty="0" smtClean="0">
                <a:hlinkClick r:id="rId2"/>
              </a:rPr>
              <a:t>0CCgQsAQ&amp;biw=1920&amp;bih=936#q=</a:t>
            </a:r>
            <a:r>
              <a:rPr lang="es-ES" sz="1200" u="sng" dirty="0" err="1" smtClean="0">
                <a:hlinkClick r:id="rId2"/>
              </a:rPr>
              <a:t>imagenes+de+personas+con+libros+electronicos&amp;spell</a:t>
            </a:r>
            <a:r>
              <a:rPr lang="es-ES" sz="1200" u="sng" dirty="0" smtClean="0">
                <a:hlinkClick r:id="rId2"/>
              </a:rPr>
              <a:t>=1&amp;tbm=</a:t>
            </a:r>
            <a:r>
              <a:rPr lang="es-ES" sz="1200" u="sng" dirty="0" err="1" smtClean="0">
                <a:hlinkClick r:id="rId2"/>
              </a:rPr>
              <a:t>isch&amp;fa</a:t>
            </a:r>
            <a:endParaRPr lang="es-ES" sz="1200" u="sng" dirty="0" smtClean="0"/>
          </a:p>
          <a:p>
            <a:r>
              <a:rPr lang="es-CL" sz="1600" dirty="0" smtClean="0"/>
              <a:t> Imagen </a:t>
            </a:r>
            <a:r>
              <a:rPr lang="es-CL" sz="1600" dirty="0" err="1" smtClean="0"/>
              <a:t>calámeo</a:t>
            </a:r>
            <a:r>
              <a:rPr lang="es-CL" sz="1600" dirty="0" smtClean="0"/>
              <a:t> (diapositiva n°3) recuperado desde </a:t>
            </a:r>
            <a:r>
              <a:rPr lang="es-ES" sz="1200" u="sng" dirty="0" smtClean="0">
                <a:hlinkClick r:id="rId3"/>
              </a:rPr>
              <a:t>https</a:t>
            </a:r>
            <a:r>
              <a:rPr lang="es-ES" sz="1200" u="sng" dirty="0">
                <a:hlinkClick r:id="rId3"/>
              </a:rPr>
              <a:t>://www.google.cl/search?q=imagenes+calameo&amp;es_sm=93&amp;source=lnms&amp;tbm=isch&amp;sa=X&amp;ei=-8VWU76EEuHQsQSg84CwDg&amp;ved=0CAgQ_AUoAQ&amp;biw=2133&amp;bih=1013&amp;dpr=0.9#facrc=_&amp;</a:t>
            </a:r>
            <a:r>
              <a:rPr lang="es-ES" sz="1200" u="sng" dirty="0" smtClean="0">
                <a:hlinkClick r:id="rId3"/>
              </a:rPr>
              <a:t>imgdii=08JNx6BBj5aw0M%3A%3BrUxHELSCw56cQM%3B08JNx6BBj5aw0M%3A&amp;imgrc=08JNx6BBj5aw0M%253A%3Bc2_S5CCGz_xP8M%3Bhttp%253A%252F%252F4.bp.blogspot.com%252F-Hd-KIsgmkrg%252FULvqDJnD1eI%252FAAAAAAAAAjk%252FGAs6oUryk1s%252Fs1600%252Flogo.png%3Bhttp%253A%252F%252Fandreaaizpurualonso.blogspot.com%252F2013%252F05%252Fcalameo-libros-digitales.html%3B1484%3B437</a:t>
            </a:r>
            <a:endParaRPr lang="es-ES" sz="1200" u="sng" dirty="0" smtClean="0"/>
          </a:p>
          <a:p>
            <a:r>
              <a:rPr lang="es-CL" sz="1600" dirty="0" smtClean="0"/>
              <a:t>Imagen </a:t>
            </a:r>
            <a:r>
              <a:rPr lang="es-CL" sz="1600" dirty="0" err="1" smtClean="0"/>
              <a:t>tiching</a:t>
            </a:r>
            <a:r>
              <a:rPr lang="es-CL" sz="1600" dirty="0" smtClean="0"/>
              <a:t> (diapositiva n°3) recuperado desde                                                                                                                                                   </a:t>
            </a:r>
            <a:r>
              <a:rPr lang="es-ES" sz="1200" u="sng" dirty="0" smtClean="0">
                <a:hlinkClick r:id="rId4"/>
              </a:rPr>
              <a:t>http</a:t>
            </a:r>
            <a:r>
              <a:rPr lang="es-ES" sz="1200" u="sng" dirty="0">
                <a:hlinkClick r:id="rId4"/>
              </a:rPr>
              <a:t>://</a:t>
            </a:r>
            <a:r>
              <a:rPr lang="es-ES" sz="1200" u="sng" dirty="0" smtClean="0">
                <a:hlinkClick r:id="rId4"/>
              </a:rPr>
              <a:t>es.tiching.com/vook-crear-libros-digitales/recurso-educativo/105895?utm_source=BlogTiching&amp;utm_medium=referral&amp;utm_content=105895&amp;utm_campaign=cm</a:t>
            </a:r>
            <a:endParaRPr lang="es-ES" sz="1200" u="sng" dirty="0" smtClean="0"/>
          </a:p>
          <a:p>
            <a:r>
              <a:rPr lang="es-ES" sz="1600" dirty="0" smtClean="0"/>
              <a:t>Imagen Kindle, recuperado desde </a:t>
            </a:r>
            <a:r>
              <a:rPr lang="en-US" sz="1200" u="sng" dirty="0" smtClean="0">
                <a:hlinkClick r:id="rId3"/>
              </a:rPr>
              <a:t>https</a:t>
            </a:r>
            <a:r>
              <a:rPr lang="en-US" sz="1200" u="sng" dirty="0">
                <a:hlinkClick r:id="rId3"/>
              </a:rPr>
              <a:t>://www.google.cl/search?q=imagenes+calameo&amp;es_sm=93&amp;source=lnms&amp;tbm=isch&amp;sa=X&amp;ei=-8VWU76EEuHQsQSg84CwDg&amp;ved=0CAgQ_AUoAQ&amp;biw=2133&amp;bih=1013&amp;dpr=0.9#q=imagenes+kindle+logo&amp;tbm=isch&amp;facrc=_&amp;imgdii=_&amp;</a:t>
            </a:r>
            <a:r>
              <a:rPr lang="en-US" sz="1200" u="sng" dirty="0" smtClean="0">
                <a:hlinkClick r:id="rId3"/>
              </a:rPr>
              <a:t>imgrc=IVxPc7yWdBenrM%253A%3BpNxcmYI6KPVTiM%3Bhttp%253A%252F%252Flerablog.org%252Fwp-content%252Fuploads%252F2014%252F02</a:t>
            </a:r>
            <a:endParaRPr lang="en-US" sz="1200" u="sng" dirty="0" smtClean="0"/>
          </a:p>
          <a:p>
            <a:r>
              <a:rPr lang="en-US" sz="1600" dirty="0" err="1" smtClean="0"/>
              <a:t>Imagen</a:t>
            </a:r>
            <a:r>
              <a:rPr lang="en-US" sz="1600" dirty="0" smtClean="0"/>
              <a:t> </a:t>
            </a:r>
            <a:r>
              <a:rPr lang="en-US" sz="1600" dirty="0" err="1"/>
              <a:t>l</a:t>
            </a:r>
            <a:r>
              <a:rPr lang="en-US" sz="1600" dirty="0" err="1" smtClean="0"/>
              <a:t>ibro</a:t>
            </a:r>
            <a:r>
              <a:rPr lang="en-US" sz="1600" dirty="0" smtClean="0"/>
              <a:t> </a:t>
            </a:r>
            <a:r>
              <a:rPr lang="en-US" sz="1600" dirty="0" err="1" smtClean="0"/>
              <a:t>electrónico</a:t>
            </a:r>
            <a:r>
              <a:rPr lang="en-US" sz="1600" dirty="0" smtClean="0"/>
              <a:t> (</a:t>
            </a:r>
            <a:r>
              <a:rPr lang="en-US" sz="1600" dirty="0" err="1" smtClean="0"/>
              <a:t>diapositiva</a:t>
            </a:r>
            <a:r>
              <a:rPr lang="en-US" sz="1600" dirty="0" smtClean="0"/>
              <a:t> n°4) </a:t>
            </a:r>
            <a:r>
              <a:rPr lang="en-US" sz="1600" dirty="0" err="1" smtClean="0"/>
              <a:t>recuperado</a:t>
            </a:r>
            <a:r>
              <a:rPr lang="en-US" sz="1600" dirty="0" smtClean="0"/>
              <a:t> </a:t>
            </a:r>
            <a:r>
              <a:rPr lang="en-US" sz="1600" dirty="0" err="1" smtClean="0"/>
              <a:t>desde</a:t>
            </a:r>
            <a:r>
              <a:rPr lang="en-US" sz="1600" dirty="0" smtClean="0"/>
              <a:t> </a:t>
            </a:r>
            <a:endParaRPr lang="es-ES" sz="1600" dirty="0" smtClean="0"/>
          </a:p>
          <a:p>
            <a:r>
              <a:rPr lang="es-ES" sz="1200" u="sng" dirty="0">
                <a:hlinkClick r:id="rId5"/>
              </a:rPr>
              <a:t>https://www.google.cl/search?q=imagen+de+una+tablet+con+un+signo+de+pregunta%7D&amp;es_sm=93&amp;tbm=isch&amp;tbo=u&amp;source=univ&amp;sa=X&amp;ei=EslWU4frBqm3sASW-4GgCA&amp;ved=0CCoQsAQ&amp;biw=2133&amp;bih=1013&amp;dpr=0.9#q=ima</a:t>
            </a:r>
            <a:endParaRPr lang="es-ES" sz="1200" dirty="0" smtClean="0"/>
          </a:p>
          <a:p>
            <a:pPr algn="ctr"/>
            <a:endParaRPr lang="es-CL" sz="1200" dirty="0"/>
          </a:p>
        </p:txBody>
      </p:sp>
    </p:spTree>
    <p:extLst>
      <p:ext uri="{BB962C8B-B14F-4D97-AF65-F5344CB8AC3E}">
        <p14:creationId xmlns:p14="http://schemas.microsoft.com/office/powerpoint/2010/main" val="268668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186</Words>
  <Application>Microsoft Office PowerPoint</Application>
  <PresentationFormat>Presentación en pantalla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LIBROS ELECTRÓNICOS</vt:lpstr>
      <vt:lpstr>¿ Que es un libro electrónico?</vt:lpstr>
      <vt:lpstr>Herramientas para crear libros electrónicos</vt:lpstr>
      <vt:lpstr>¿ Como creo un libro electrónico ?</vt:lpstr>
      <vt:lpstr>PASOS</vt:lpstr>
      <vt:lpstr>Textos Escolares Digitales</vt:lpstr>
      <vt:lpstr>Conclusión</vt:lpstr>
      <vt:lpstr>Bibliografía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LIBROS ELECTRÓNICOS</dc:title>
  <dc:creator>Alumnos</dc:creator>
  <cp:lastModifiedBy>alumnos</cp:lastModifiedBy>
  <cp:revision>18</cp:revision>
  <dcterms:created xsi:type="dcterms:W3CDTF">2014-04-21T12:24:13Z</dcterms:created>
  <dcterms:modified xsi:type="dcterms:W3CDTF">2014-05-26T14:18:22Z</dcterms:modified>
</cp:coreProperties>
</file>